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7" r:id="rId3"/>
    <p:sldId id="284" r:id="rId4"/>
    <p:sldId id="283" r:id="rId5"/>
    <p:sldId id="285" r:id="rId6"/>
    <p:sldId id="286" r:id="rId7"/>
    <p:sldId id="287" r:id="rId8"/>
    <p:sldId id="288" r:id="rId9"/>
    <p:sldId id="291" r:id="rId10"/>
    <p:sldId id="290" r:id="rId11"/>
    <p:sldId id="289" r:id="rId12"/>
    <p:sldId id="292" r:id="rId13"/>
    <p:sldId id="266" r:id="rId14"/>
    <p:sldId id="269" r:id="rId15"/>
    <p:sldId id="259" r:id="rId16"/>
    <p:sldId id="268" r:id="rId17"/>
    <p:sldId id="270" r:id="rId18"/>
    <p:sldId id="260" r:id="rId19"/>
    <p:sldId id="272" r:id="rId20"/>
    <p:sldId id="261" r:id="rId21"/>
    <p:sldId id="274" r:id="rId22"/>
    <p:sldId id="276" r:id="rId23"/>
    <p:sldId id="262" r:id="rId24"/>
    <p:sldId id="281" r:id="rId25"/>
    <p:sldId id="293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76157"/>
    <a:srgbClr val="7F7F7F"/>
    <a:srgbClr val="416529"/>
    <a:srgbClr val="82C5D0"/>
    <a:srgbClr val="5DBF49"/>
    <a:srgbClr val="A3D5DD"/>
    <a:srgbClr val="8FC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6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7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9C5F7-69D3-44EB-9C58-1D0B9841185F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1188E-2CD0-4587-B9F9-3BE2E2B08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537BE-EF33-F934-4B23-8CD4EC015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15D299-9093-694D-C3A4-E96452EBC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3C7FA-96DE-F092-B141-12C2CBA9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686D7-9538-A1DD-6FD0-795C7EBB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1AC57-F3B4-C02F-D9CB-257C3FA4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4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B9964-0392-2FB8-5820-86F31B75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121523-C025-2801-C47E-41F3348DC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23824-DC3C-14B4-C76C-2393FBD0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F3DDD-B6C6-0221-55F8-68A8AF9F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5D5DE-EB56-8F98-D402-ECC25164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4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50715F-8F4A-92AD-DF82-725155222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6C5EB9-C5F6-24C4-8635-20548F7F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372796-C084-DA05-0E73-68D42E65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8C8B3-E78B-A4CF-893D-AF07FFB8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6F274-D40A-BB2D-E4A4-415E3D78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2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2B842-F168-098C-7427-5E158C06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05E7F-1B1E-91FA-1D9E-684B5A7C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01723B-7AAB-CCA9-1004-5F2DF194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9D92CD-5385-5846-23DB-1FFC9DAF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4B4767-2F48-DE1F-3BA3-8826C62E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3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6F9F2-3418-2309-2980-05164846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9D8DA3-996C-7062-7482-01BF2ABA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4137B-D76B-842B-B412-507E721F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3114F-A043-67F0-E128-862FA6FA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93856-5BCF-1D7E-F6F7-52911B7A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1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43577-CF0C-73D0-E210-59DD8987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ECC62-7CFC-6708-E8CB-2684F349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508FA6-F1C7-D8BF-CB74-D3CE5DDC4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C0356-E7FE-BD3E-51EA-C692C828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6F007C-1D5E-2427-6244-6E7841FB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500EC8-CEBF-F50D-5AD0-F64AC1CF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59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AF7A7-CC7E-2D3D-D4A4-52D869B5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336BE5-9EF0-06AB-3FD1-F85BCD11E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A62358-396E-09A9-1C1F-728851AC1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C627F-209E-FA03-ED48-2B0491C28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D276CA-A5FA-315C-3E9F-B81A03FD2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3A0ED5-8F79-1D32-5EFB-9B07212C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3F17F9-D6D4-06DA-9884-90467B62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1F3680-2A51-C990-ECA4-90860231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47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91DF7-FEC7-1653-D256-BC5AB413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FE5B9A-B71F-FF51-8202-9E632F3F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46BC0E-AE8F-7834-6F20-01CA2E63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27EF4A-0281-7EFB-7195-1996C89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0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F04280-A3C2-2582-29EA-F7A65CCF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81B693-9882-92C6-725C-638ABF42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8687D0-3249-3F00-C4CE-7D924591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10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FA2F5-248B-4CE5-81A2-9BD89DBF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46897-5256-B893-C368-115E9EAA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69444D-C0A2-D822-18A4-3BE431A8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DB0CAB-05D3-8592-B07E-6F64502A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ED8C2C-EB70-D2BF-9E24-EE32E8D3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B6969-0ECF-CDDC-BB77-A8A05F8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43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BE22E-65F2-0E53-30EC-293EA65A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E1A3CB-5659-7BB5-26F2-D24F753A6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5042DB-D56A-1631-5512-B5CCB1E78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C0BEA-030C-1065-7ADF-5D98FD02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41B45-7076-8AF5-96F4-0D7B5395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575FA-2B38-D4B3-DAD0-8386844A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7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8E8C0A-33FB-DF1E-F6EF-F7DDB600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E02A3C-9BB1-4D62-F500-7F066D80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F03C62-E8D0-6303-D68D-D06747A00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84D05-A597-4A63-B6B3-292692C448F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5DBB4-ED27-8B3A-C4F5-6DDC59FB1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ED7D8-2E92-B5F7-CE05-BF28173B7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E973-AA57-4352-980A-FB0FCE62B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38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3B710DF0-8469-DC3A-4875-18B7F9334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14" y="-616923"/>
            <a:ext cx="12173818" cy="7513528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4427D36-EC9C-381B-ED12-C85717BE6129}"/>
              </a:ext>
            </a:extLst>
          </p:cNvPr>
          <p:cNvSpPr/>
          <p:nvPr/>
        </p:nvSpPr>
        <p:spPr>
          <a:xfrm>
            <a:off x="-317241" y="-269305"/>
            <a:ext cx="12509241" cy="723122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45DA30D-1ACA-096F-9437-CD116C691EAC}"/>
              </a:ext>
            </a:extLst>
          </p:cNvPr>
          <p:cNvSpPr/>
          <p:nvPr/>
        </p:nvSpPr>
        <p:spPr>
          <a:xfrm>
            <a:off x="2369095" y="2048203"/>
            <a:ext cx="7453809" cy="1163495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8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8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8E9E934-A793-17CA-253F-3BC28D37FA19}"/>
              </a:ext>
            </a:extLst>
          </p:cNvPr>
          <p:cNvSpPr/>
          <p:nvPr/>
        </p:nvSpPr>
        <p:spPr>
          <a:xfrm>
            <a:off x="7286821" y="3967254"/>
            <a:ext cx="4096526" cy="949979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Repor</a:t>
            </a:r>
            <a:r>
              <a:rPr lang="en-US" altLang="zh-CN" sz="2400" dirty="0">
                <a:solidFill>
                  <a:srgbClr val="333333"/>
                </a:solidFill>
                <a:latin typeface="Arial Black" panose="020B0A04020102020204" pitchFamily="34" charset="0"/>
              </a:rPr>
              <a:t>t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：</a:t>
            </a:r>
            <a:r>
              <a:rPr lang="en-US" altLang="zh-CN" sz="2400" dirty="0">
                <a:solidFill>
                  <a:srgbClr val="333333"/>
                </a:solidFill>
                <a:latin typeface="Arial Black" panose="020B0A04020102020204" pitchFamily="34" charset="0"/>
              </a:rPr>
              <a:t>*** ***</a:t>
            </a:r>
            <a:endParaRPr lang="en-US" altLang="zh-CN" sz="2400" b="0" i="0" dirty="0">
              <a:solidFill>
                <a:srgbClr val="333333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7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4815291-DB3D-E525-5360-5C14A806C4ED}"/>
              </a:ext>
            </a:extLst>
          </p:cNvPr>
          <p:cNvGrpSpPr/>
          <p:nvPr/>
        </p:nvGrpSpPr>
        <p:grpSpPr>
          <a:xfrm>
            <a:off x="2686446" y="0"/>
            <a:ext cx="6984836" cy="6877685"/>
            <a:chOff x="2686446" y="0"/>
            <a:chExt cx="6984836" cy="687768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43F45C3-D964-A6EF-F08D-1E05F87D2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424"/>
            <a:stretch/>
          </p:blipFill>
          <p:spPr>
            <a:xfrm>
              <a:off x="2686446" y="0"/>
              <a:ext cx="6984836" cy="6877685"/>
            </a:xfrm>
            <a:prstGeom prst="rect">
              <a:avLst/>
            </a:prstGeom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7D44456-D35A-FEA7-A215-9295652FBF82}"/>
                </a:ext>
              </a:extLst>
            </p:cNvPr>
            <p:cNvSpPr/>
            <p:nvPr/>
          </p:nvSpPr>
          <p:spPr>
            <a:xfrm>
              <a:off x="3043550" y="4305022"/>
              <a:ext cx="6287335" cy="827632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DB7E3ED-94DF-BB76-6B30-F7E0F87263BD}"/>
              </a:ext>
            </a:extLst>
          </p:cNvPr>
          <p:cNvSpPr/>
          <p:nvPr/>
        </p:nvSpPr>
        <p:spPr>
          <a:xfrm>
            <a:off x="498828" y="2055250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1AAF0F-8D35-0E0F-4FD6-78F033475A4F}"/>
              </a:ext>
            </a:extLst>
          </p:cNvPr>
          <p:cNvSpPr txBox="1"/>
          <p:nvPr/>
        </p:nvSpPr>
        <p:spPr>
          <a:xfrm>
            <a:off x="1267951" y="2517118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3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09C422-E234-A3DE-7B3D-34465E83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55" y="1299627"/>
            <a:ext cx="4326402" cy="35694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2A18CF-C775-FDDC-53EA-E1F76A1F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222" y="4758235"/>
            <a:ext cx="9896475" cy="1876425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CC57C09-B674-9D54-35E9-3FB78D9367AA}"/>
              </a:ext>
            </a:extLst>
          </p:cNvPr>
          <p:cNvSpPr/>
          <p:nvPr/>
        </p:nvSpPr>
        <p:spPr>
          <a:xfrm>
            <a:off x="420491" y="5045886"/>
            <a:ext cx="8262972" cy="40714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2E811ED-3623-5A8F-D1C4-A9256783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82" y="827432"/>
            <a:ext cx="9172575" cy="1905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D6DCD9B-B5F8-C20D-190A-F70D92FCE24E}"/>
              </a:ext>
            </a:extLst>
          </p:cNvPr>
          <p:cNvSpPr/>
          <p:nvPr/>
        </p:nvSpPr>
        <p:spPr>
          <a:xfrm>
            <a:off x="3336878" y="2961564"/>
            <a:ext cx="4128447" cy="174009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8169294-1FC8-6DC5-AFF5-FEB6AA577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134" y="1549159"/>
            <a:ext cx="8438866" cy="118327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503DE86-FFD1-1C39-124D-CDF75D9062F7}"/>
              </a:ext>
            </a:extLst>
          </p:cNvPr>
          <p:cNvSpPr/>
          <p:nvPr/>
        </p:nvSpPr>
        <p:spPr>
          <a:xfrm>
            <a:off x="495776" y="217744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722FB-5023-F954-A1F1-242064177829}"/>
              </a:ext>
            </a:extLst>
          </p:cNvPr>
          <p:cNvSpPr txBox="1"/>
          <p:nvPr/>
        </p:nvSpPr>
        <p:spPr>
          <a:xfrm>
            <a:off x="1264899" y="679612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4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35E44E-7750-8E15-AF2E-8F6E94F5BBD7}"/>
              </a:ext>
            </a:extLst>
          </p:cNvPr>
          <p:cNvSpPr/>
          <p:nvPr/>
        </p:nvSpPr>
        <p:spPr>
          <a:xfrm>
            <a:off x="824755" y="2135932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C8C6FA-4A53-5FFD-BABF-6A502D63FE1F}"/>
              </a:ext>
            </a:extLst>
          </p:cNvPr>
          <p:cNvSpPr/>
          <p:nvPr/>
        </p:nvSpPr>
        <p:spPr>
          <a:xfrm>
            <a:off x="824755" y="4092850"/>
            <a:ext cx="4303056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D6325C-B2DA-C889-CC28-79F66CAA5303}"/>
              </a:ext>
            </a:extLst>
          </p:cNvPr>
          <p:cNvSpPr/>
          <p:nvPr/>
        </p:nvSpPr>
        <p:spPr>
          <a:xfrm>
            <a:off x="6478286" y="2135932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DE70B64-0D0F-DEF8-EC77-1B6975E42DA7}"/>
              </a:ext>
            </a:extLst>
          </p:cNvPr>
          <p:cNvSpPr/>
          <p:nvPr/>
        </p:nvSpPr>
        <p:spPr>
          <a:xfrm>
            <a:off x="6478286" y="4092850"/>
            <a:ext cx="4888959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6FCCF9E-56E2-19B7-18AE-4EC28FDA14CB}"/>
              </a:ext>
            </a:extLst>
          </p:cNvPr>
          <p:cNvSpPr/>
          <p:nvPr/>
        </p:nvSpPr>
        <p:spPr>
          <a:xfrm>
            <a:off x="5342758" y="2467849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7F7F7F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DEDB0B-3028-A9EC-7D4D-F8FFDD49B4CC}"/>
              </a:ext>
            </a:extLst>
          </p:cNvPr>
          <p:cNvSpPr/>
          <p:nvPr/>
        </p:nvSpPr>
        <p:spPr>
          <a:xfrm>
            <a:off x="5342758" y="4295185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576157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10423D-3EE9-8192-81A7-192E1A7E1C8D}"/>
              </a:ext>
            </a:extLst>
          </p:cNvPr>
          <p:cNvSpPr/>
          <p:nvPr/>
        </p:nvSpPr>
        <p:spPr>
          <a:xfrm>
            <a:off x="2976284" y="718347"/>
            <a:ext cx="6272882" cy="605350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C8812-542D-67FF-0E8A-84A5FB85A632}"/>
              </a:ext>
            </a:extLst>
          </p:cNvPr>
          <p:cNvSpPr txBox="1"/>
          <p:nvPr/>
        </p:nvSpPr>
        <p:spPr>
          <a:xfrm>
            <a:off x="1667435" y="4521273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6F11A-182D-0247-3664-408CB550DA28}"/>
              </a:ext>
            </a:extLst>
          </p:cNvPr>
          <p:cNvSpPr txBox="1"/>
          <p:nvPr/>
        </p:nvSpPr>
        <p:spPr>
          <a:xfrm>
            <a:off x="6606417" y="4521273"/>
            <a:ext cx="499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novel's unique writing technique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0DB03-0010-E234-54BC-D2CD55E12170}"/>
              </a:ext>
            </a:extLst>
          </p:cNvPr>
          <p:cNvSpPr txBox="1"/>
          <p:nvPr/>
        </p:nvSpPr>
        <p:spPr>
          <a:xfrm>
            <a:off x="1667435" y="259780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C3DE8-9ABC-A7CB-7B32-0C46AC1A4AEF}"/>
              </a:ext>
            </a:extLst>
          </p:cNvPr>
          <p:cNvSpPr txBox="1"/>
          <p:nvPr/>
        </p:nvSpPr>
        <p:spPr>
          <a:xfrm>
            <a:off x="7247409" y="2597800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BEB4CA-D297-64E6-BA3C-80470C9C5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1396104" y="127000"/>
            <a:ext cx="7961968" cy="6604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E0E6DA-6408-22AE-BE3F-A385B458672C}"/>
              </a:ext>
            </a:extLst>
          </p:cNvPr>
          <p:cNvSpPr/>
          <p:nvPr/>
        </p:nvSpPr>
        <p:spPr>
          <a:xfrm>
            <a:off x="179297" y="273885"/>
            <a:ext cx="3352797" cy="110667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50DAB9-1F36-383E-F86D-5F1AB4482710}"/>
              </a:ext>
            </a:extLst>
          </p:cNvPr>
          <p:cNvSpPr txBox="1"/>
          <p:nvPr/>
        </p:nvSpPr>
        <p:spPr>
          <a:xfrm>
            <a:off x="645459" y="648520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8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7954AA-91ED-11FD-168F-45E33AC67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3733076" y="-4007341"/>
            <a:ext cx="12868101" cy="1067335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BBC16D-938C-E64E-38BE-6AA444873E62}"/>
              </a:ext>
            </a:extLst>
          </p:cNvPr>
          <p:cNvSpPr/>
          <p:nvPr/>
        </p:nvSpPr>
        <p:spPr>
          <a:xfrm>
            <a:off x="5515694" y="4132198"/>
            <a:ext cx="2464524" cy="401009"/>
          </a:xfrm>
          <a:prstGeom prst="roundRect">
            <a:avLst/>
          </a:prstGeom>
          <a:solidFill>
            <a:srgbClr val="416529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C3DCCC8-7776-7A18-820E-407618F0DAEF}"/>
              </a:ext>
            </a:extLst>
          </p:cNvPr>
          <p:cNvCxnSpPr>
            <a:cxnSpLocks/>
          </p:cNvCxnSpPr>
          <p:nvPr/>
        </p:nvCxnSpPr>
        <p:spPr>
          <a:xfrm flipH="1" flipV="1">
            <a:off x="3532094" y="3879273"/>
            <a:ext cx="1983600" cy="453429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2534725-C488-EFD2-8EB2-4FD26EE7EEB5}"/>
              </a:ext>
            </a:extLst>
          </p:cNvPr>
          <p:cNvSpPr/>
          <p:nvPr/>
        </p:nvSpPr>
        <p:spPr>
          <a:xfrm>
            <a:off x="179297" y="273885"/>
            <a:ext cx="3352797" cy="110667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273EAF-9522-B3C8-4D7F-C327367C9A5B}"/>
              </a:ext>
            </a:extLst>
          </p:cNvPr>
          <p:cNvSpPr txBox="1"/>
          <p:nvPr/>
        </p:nvSpPr>
        <p:spPr>
          <a:xfrm>
            <a:off x="645459" y="648520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2A20EF-288B-791D-CFC0-757CB753608A}"/>
              </a:ext>
            </a:extLst>
          </p:cNvPr>
          <p:cNvSpPr txBox="1"/>
          <p:nvPr/>
        </p:nvSpPr>
        <p:spPr>
          <a:xfrm>
            <a:off x="214164" y="3029726"/>
            <a:ext cx="3646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u="none" strike="noStrike" dirty="0">
                <a:solidFill>
                  <a:srgbClr val="2B77C5"/>
                </a:solidFill>
                <a:effectLst/>
                <a:latin typeface="Arial Black" panose="020B0A04020102020204" pitchFamily="34" charset="0"/>
              </a:rPr>
              <a:t>Linguistic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rgbClr val="2B77C5"/>
                </a:solidFill>
                <a:effectLst/>
                <a:latin typeface="Arial Black" panose="020B0A04020102020204" pitchFamily="34" charset="0"/>
              </a:rPr>
              <a:t>description: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exaggerated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 depiction of Oroonoko , showing the desperation he felt before he killed his wife</a:t>
            </a:r>
            <a:endParaRPr lang="en-US" altLang="zh-CN" b="1" i="0" u="none" strike="noStrike" dirty="0">
              <a:solidFill>
                <a:srgbClr val="2B77C5"/>
              </a:solidFill>
              <a:effectLst/>
              <a:latin typeface="Arial Black" panose="020B0A040201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69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7954AA-91ED-11FD-168F-45E33AC67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3733076" y="-4007341"/>
            <a:ext cx="12868101" cy="1067335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BBC16D-938C-E64E-38BE-6AA444873E62}"/>
              </a:ext>
            </a:extLst>
          </p:cNvPr>
          <p:cNvSpPr/>
          <p:nvPr/>
        </p:nvSpPr>
        <p:spPr>
          <a:xfrm>
            <a:off x="5515694" y="4132198"/>
            <a:ext cx="2464524" cy="401009"/>
          </a:xfrm>
          <a:prstGeom prst="roundRect">
            <a:avLst/>
          </a:prstGeom>
          <a:solidFill>
            <a:srgbClr val="416529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D49539-ADE8-8931-5932-319952EC3698}"/>
              </a:ext>
            </a:extLst>
          </p:cNvPr>
          <p:cNvSpPr txBox="1"/>
          <p:nvPr/>
        </p:nvSpPr>
        <p:spPr>
          <a:xfrm>
            <a:off x="214164" y="3029726"/>
            <a:ext cx="3646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rgbClr val="2B77C5"/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rgbClr val="2B77C5"/>
                </a:solidFill>
                <a:effectLst/>
                <a:latin typeface="Arial Black" panose="020B0A04020102020204" pitchFamily="34" charset="0"/>
              </a:rPr>
              <a:t>description: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exaggerated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 depiction of Oroonoko , Showing the desperation he felt before he killed his wife</a:t>
            </a:r>
            <a:endParaRPr lang="en-US" altLang="zh-CN" b="1" i="0" u="none" strike="noStrike" dirty="0">
              <a:solidFill>
                <a:srgbClr val="2B77C5"/>
              </a:solidFill>
              <a:effectLst/>
              <a:latin typeface="Arial Black" panose="020B0A04020102020204" pitchFamily="34" charset="0"/>
            </a:endParaRPr>
          </a:p>
          <a:p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DD0B5B0-D0DD-F6A2-E282-37ECB5EC8910}"/>
              </a:ext>
            </a:extLst>
          </p:cNvPr>
          <p:cNvSpPr/>
          <p:nvPr/>
        </p:nvSpPr>
        <p:spPr>
          <a:xfrm>
            <a:off x="179297" y="273885"/>
            <a:ext cx="3352797" cy="1481024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C0839B-6A20-E4C8-8577-818A84478EF0}"/>
              </a:ext>
            </a:extLst>
          </p:cNvPr>
          <p:cNvSpPr txBox="1"/>
          <p:nvPr/>
        </p:nvSpPr>
        <p:spPr>
          <a:xfrm>
            <a:off x="-85889" y="552732"/>
            <a:ext cx="381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Linguistic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D29DAC9-7B73-25D4-9677-F2B6E569A00F}"/>
              </a:ext>
            </a:extLst>
          </p:cNvPr>
          <p:cNvCxnSpPr>
            <a:cxnSpLocks/>
          </p:cNvCxnSpPr>
          <p:nvPr/>
        </p:nvCxnSpPr>
        <p:spPr>
          <a:xfrm flipH="1" flipV="1">
            <a:off x="3532094" y="3879273"/>
            <a:ext cx="1983600" cy="453429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22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7954AA-91ED-11FD-168F-45E33AC67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3733076" y="-4007341"/>
            <a:ext cx="12868101" cy="10673358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F47D40-BBCD-BFCF-91F2-25C2E9D7AD47}"/>
              </a:ext>
            </a:extLst>
          </p:cNvPr>
          <p:cNvSpPr/>
          <p:nvPr/>
        </p:nvSpPr>
        <p:spPr>
          <a:xfrm>
            <a:off x="5469512" y="4533207"/>
            <a:ext cx="3724364" cy="4010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48FCA0C-CEC5-9D78-4F13-E07146D4A4C2}"/>
              </a:ext>
            </a:extLst>
          </p:cNvPr>
          <p:cNvSpPr/>
          <p:nvPr/>
        </p:nvSpPr>
        <p:spPr>
          <a:xfrm>
            <a:off x="7934036" y="4132198"/>
            <a:ext cx="1991360" cy="4010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46ED21B-75C2-B3C5-F399-A17DA15B23EB}"/>
              </a:ext>
            </a:extLst>
          </p:cNvPr>
          <p:cNvSpPr/>
          <p:nvPr/>
        </p:nvSpPr>
        <p:spPr>
          <a:xfrm>
            <a:off x="179297" y="273885"/>
            <a:ext cx="3352797" cy="1481024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A15CF9-1855-2517-198E-376B0228DC77}"/>
              </a:ext>
            </a:extLst>
          </p:cNvPr>
          <p:cNvSpPr txBox="1"/>
          <p:nvPr/>
        </p:nvSpPr>
        <p:spPr>
          <a:xfrm>
            <a:off x="-85889" y="552732"/>
            <a:ext cx="381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933C43-EBE3-ACE7-4FEB-E5DF84186985}"/>
              </a:ext>
            </a:extLst>
          </p:cNvPr>
          <p:cNvSpPr txBox="1"/>
          <p:nvPr/>
        </p:nvSpPr>
        <p:spPr>
          <a:xfrm>
            <a:off x="341745" y="4132198"/>
            <a:ext cx="339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Expressions description</a:t>
            </a:r>
          </a:p>
          <a:p>
            <a:r>
              <a:rPr lang="en-US" altLang="zh-CN" dirty="0">
                <a:latin typeface="Arial Black" panose="020B0A04020102020204" pitchFamily="34" charset="0"/>
              </a:rPr>
              <a:t>Using “Silently” to modify gaze ,to perform his tenderness and deep love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8DFD863-DE16-21A7-2363-B2393A156AB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487497" y="4733712"/>
            <a:ext cx="1982015" cy="200504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8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7954AA-91ED-11FD-168F-45E33AC67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3733076" y="-4007341"/>
            <a:ext cx="12868101" cy="10673358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F47D40-BBCD-BFCF-91F2-25C2E9D7AD47}"/>
              </a:ext>
            </a:extLst>
          </p:cNvPr>
          <p:cNvSpPr/>
          <p:nvPr/>
        </p:nvSpPr>
        <p:spPr>
          <a:xfrm>
            <a:off x="5469512" y="4533207"/>
            <a:ext cx="3724364" cy="4010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48FCA0C-CEC5-9D78-4F13-E07146D4A4C2}"/>
              </a:ext>
            </a:extLst>
          </p:cNvPr>
          <p:cNvSpPr/>
          <p:nvPr/>
        </p:nvSpPr>
        <p:spPr>
          <a:xfrm>
            <a:off x="7934036" y="4132198"/>
            <a:ext cx="1991360" cy="4010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46ED21B-75C2-B3C5-F399-A17DA15B23EB}"/>
              </a:ext>
            </a:extLst>
          </p:cNvPr>
          <p:cNvSpPr/>
          <p:nvPr/>
        </p:nvSpPr>
        <p:spPr>
          <a:xfrm>
            <a:off x="179297" y="273885"/>
            <a:ext cx="3265867" cy="1739642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A15CF9-1855-2517-198E-376B0228DC77}"/>
              </a:ext>
            </a:extLst>
          </p:cNvPr>
          <p:cNvSpPr txBox="1"/>
          <p:nvPr/>
        </p:nvSpPr>
        <p:spPr>
          <a:xfrm>
            <a:off x="-85889" y="552732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933C43-EBE3-ACE7-4FEB-E5DF84186985}"/>
              </a:ext>
            </a:extLst>
          </p:cNvPr>
          <p:cNvSpPr txBox="1"/>
          <p:nvPr/>
        </p:nvSpPr>
        <p:spPr>
          <a:xfrm>
            <a:off x="341745" y="4132198"/>
            <a:ext cx="339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Expressions description</a:t>
            </a:r>
          </a:p>
          <a:p>
            <a:r>
              <a:rPr lang="en-US" altLang="zh-CN" dirty="0">
                <a:latin typeface="Arial Black" panose="020B0A04020102020204" pitchFamily="34" charset="0"/>
              </a:rPr>
              <a:t>Using “Silently” to modify gaze ,to perform his tenderness and deep love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8BBBF7-C1B5-41D9-D062-3A07CC3AC409}"/>
              </a:ext>
            </a:extLst>
          </p:cNvPr>
          <p:cNvCxnSpPr>
            <a:cxnSpLocks/>
          </p:cNvCxnSpPr>
          <p:nvPr/>
        </p:nvCxnSpPr>
        <p:spPr>
          <a:xfrm flipH="1">
            <a:off x="3487497" y="4733712"/>
            <a:ext cx="1982015" cy="200504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3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9C79F9-3DDE-64D0-EA48-695B112D4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-5491941" y="-243840"/>
            <a:ext cx="12868101" cy="1067335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AFE093-8A92-D44C-1825-5624CE750F4C}"/>
              </a:ext>
            </a:extLst>
          </p:cNvPr>
          <p:cNvSpPr/>
          <p:nvPr/>
        </p:nvSpPr>
        <p:spPr>
          <a:xfrm>
            <a:off x="1531185" y="1036259"/>
            <a:ext cx="4089029" cy="40100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0DB6BD-258C-2640-DCB2-A2418F3A2726}"/>
              </a:ext>
            </a:extLst>
          </p:cNvPr>
          <p:cNvSpPr/>
          <p:nvPr/>
        </p:nvSpPr>
        <p:spPr>
          <a:xfrm>
            <a:off x="1531186" y="1437268"/>
            <a:ext cx="2126414" cy="40100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98165A-A30E-B745-F661-8E00B9D43F66}"/>
              </a:ext>
            </a:extLst>
          </p:cNvPr>
          <p:cNvSpPr txBox="1"/>
          <p:nvPr/>
        </p:nvSpPr>
        <p:spPr>
          <a:xfrm>
            <a:off x="7620001" y="2571095"/>
            <a:ext cx="435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Psychological description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With the help of external forms to express the intense inner grief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F0F712B-B45E-B945-5275-C6DFD63ABD4B}"/>
              </a:ext>
            </a:extLst>
          </p:cNvPr>
          <p:cNvCxnSpPr>
            <a:cxnSpLocks/>
          </p:cNvCxnSpPr>
          <p:nvPr/>
        </p:nvCxnSpPr>
        <p:spPr>
          <a:xfrm>
            <a:off x="5620214" y="1236763"/>
            <a:ext cx="2021132" cy="14806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37EF3BC-D11C-1C3E-AD54-BB03F7CD09DE}"/>
              </a:ext>
            </a:extLst>
          </p:cNvPr>
          <p:cNvSpPr/>
          <p:nvPr/>
        </p:nvSpPr>
        <p:spPr>
          <a:xfrm>
            <a:off x="8166387" y="283075"/>
            <a:ext cx="3265867" cy="1739642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AF17C9-F877-A3E9-CF5E-8859294D9134}"/>
              </a:ext>
            </a:extLst>
          </p:cNvPr>
          <p:cNvSpPr txBox="1"/>
          <p:nvPr/>
        </p:nvSpPr>
        <p:spPr>
          <a:xfrm>
            <a:off x="7930243" y="636598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Linguistic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7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9C79F9-3DDE-64D0-EA48-695B112D4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-5491941" y="-243840"/>
            <a:ext cx="12868101" cy="1067335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AFE093-8A92-D44C-1825-5624CE750F4C}"/>
              </a:ext>
            </a:extLst>
          </p:cNvPr>
          <p:cNvSpPr/>
          <p:nvPr/>
        </p:nvSpPr>
        <p:spPr>
          <a:xfrm>
            <a:off x="1531185" y="1036259"/>
            <a:ext cx="4089029" cy="40100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0DB6BD-258C-2640-DCB2-A2418F3A2726}"/>
              </a:ext>
            </a:extLst>
          </p:cNvPr>
          <p:cNvSpPr/>
          <p:nvPr/>
        </p:nvSpPr>
        <p:spPr>
          <a:xfrm>
            <a:off x="1531186" y="1437268"/>
            <a:ext cx="2126414" cy="40100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98165A-A30E-B745-F661-8E00B9D43F66}"/>
              </a:ext>
            </a:extLst>
          </p:cNvPr>
          <p:cNvSpPr txBox="1"/>
          <p:nvPr/>
        </p:nvSpPr>
        <p:spPr>
          <a:xfrm>
            <a:off x="7620001" y="2571095"/>
            <a:ext cx="435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Psychological description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With the help of external forms to express the intense inner grief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F0F712B-B45E-B945-5275-C6DFD63ABD4B}"/>
              </a:ext>
            </a:extLst>
          </p:cNvPr>
          <p:cNvCxnSpPr>
            <a:cxnSpLocks/>
          </p:cNvCxnSpPr>
          <p:nvPr/>
        </p:nvCxnSpPr>
        <p:spPr>
          <a:xfrm>
            <a:off x="5620214" y="1236763"/>
            <a:ext cx="2021132" cy="14806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37EF3BC-D11C-1C3E-AD54-BB03F7CD09DE}"/>
              </a:ext>
            </a:extLst>
          </p:cNvPr>
          <p:cNvSpPr/>
          <p:nvPr/>
        </p:nvSpPr>
        <p:spPr>
          <a:xfrm>
            <a:off x="8166387" y="283074"/>
            <a:ext cx="3298802" cy="210784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AF17C9-F877-A3E9-CF5E-8859294D9134}"/>
              </a:ext>
            </a:extLst>
          </p:cNvPr>
          <p:cNvSpPr txBox="1"/>
          <p:nvPr/>
        </p:nvSpPr>
        <p:spPr>
          <a:xfrm>
            <a:off x="7930243" y="636598"/>
            <a:ext cx="3818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Psychological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</a:p>
          <a:p>
            <a:pPr algn="ctr"/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35E44E-7750-8E15-AF2E-8F6E94F5BBD7}"/>
              </a:ext>
            </a:extLst>
          </p:cNvPr>
          <p:cNvSpPr/>
          <p:nvPr/>
        </p:nvSpPr>
        <p:spPr>
          <a:xfrm>
            <a:off x="824755" y="2135932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C8C6FA-4A53-5FFD-BABF-6A502D63FE1F}"/>
              </a:ext>
            </a:extLst>
          </p:cNvPr>
          <p:cNvSpPr/>
          <p:nvPr/>
        </p:nvSpPr>
        <p:spPr>
          <a:xfrm>
            <a:off x="824755" y="4092850"/>
            <a:ext cx="4303056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D6325C-B2DA-C889-CC28-79F66CAA5303}"/>
              </a:ext>
            </a:extLst>
          </p:cNvPr>
          <p:cNvSpPr/>
          <p:nvPr/>
        </p:nvSpPr>
        <p:spPr>
          <a:xfrm>
            <a:off x="6478286" y="2135932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DE70B64-0D0F-DEF8-EC77-1B6975E42DA7}"/>
              </a:ext>
            </a:extLst>
          </p:cNvPr>
          <p:cNvSpPr/>
          <p:nvPr/>
        </p:nvSpPr>
        <p:spPr>
          <a:xfrm>
            <a:off x="6478286" y="4092850"/>
            <a:ext cx="4888959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6FCCF9E-56E2-19B7-18AE-4EC28FDA14CB}"/>
              </a:ext>
            </a:extLst>
          </p:cNvPr>
          <p:cNvSpPr/>
          <p:nvPr/>
        </p:nvSpPr>
        <p:spPr>
          <a:xfrm>
            <a:off x="5342758" y="2467849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7F7F7F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DEDB0B-3028-A9EC-7D4D-F8FFDD49B4CC}"/>
              </a:ext>
            </a:extLst>
          </p:cNvPr>
          <p:cNvSpPr/>
          <p:nvPr/>
        </p:nvSpPr>
        <p:spPr>
          <a:xfrm>
            <a:off x="5342758" y="4295185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576157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10423D-3EE9-8192-81A7-192E1A7E1C8D}"/>
              </a:ext>
            </a:extLst>
          </p:cNvPr>
          <p:cNvSpPr/>
          <p:nvPr/>
        </p:nvSpPr>
        <p:spPr>
          <a:xfrm>
            <a:off x="2976284" y="718347"/>
            <a:ext cx="6272882" cy="605350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C8812-542D-67FF-0E8A-84A5FB85A632}"/>
              </a:ext>
            </a:extLst>
          </p:cNvPr>
          <p:cNvSpPr txBox="1"/>
          <p:nvPr/>
        </p:nvSpPr>
        <p:spPr>
          <a:xfrm>
            <a:off x="1667435" y="4521273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6F11A-182D-0247-3664-408CB550DA28}"/>
              </a:ext>
            </a:extLst>
          </p:cNvPr>
          <p:cNvSpPr txBox="1"/>
          <p:nvPr/>
        </p:nvSpPr>
        <p:spPr>
          <a:xfrm>
            <a:off x="6606417" y="4521273"/>
            <a:ext cx="499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novel's unique writing technique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0DB03-0010-E234-54BC-D2CD55E12170}"/>
              </a:ext>
            </a:extLst>
          </p:cNvPr>
          <p:cNvSpPr txBox="1"/>
          <p:nvPr/>
        </p:nvSpPr>
        <p:spPr>
          <a:xfrm>
            <a:off x="1667435" y="259780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C3DE8-9ABC-A7CB-7B32-0C46AC1A4AEF}"/>
              </a:ext>
            </a:extLst>
          </p:cNvPr>
          <p:cNvSpPr txBox="1"/>
          <p:nvPr/>
        </p:nvSpPr>
        <p:spPr>
          <a:xfrm>
            <a:off x="7247409" y="2597800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1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473BA-020E-BF6B-47B2-DA4F93434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-5491941" y="-243840"/>
            <a:ext cx="12868101" cy="1067335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A8F780B6-82A5-617E-0DEB-CB9F89132F4C}"/>
              </a:ext>
            </a:extLst>
          </p:cNvPr>
          <p:cNvSpPr/>
          <p:nvPr/>
        </p:nvSpPr>
        <p:spPr>
          <a:xfrm>
            <a:off x="1422396" y="5504817"/>
            <a:ext cx="4300404" cy="51784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449AD40-42C5-87B0-A44E-FE367E9847EA}"/>
              </a:ext>
            </a:extLst>
          </p:cNvPr>
          <p:cNvSpPr/>
          <p:nvPr/>
        </p:nvSpPr>
        <p:spPr>
          <a:xfrm rot="254131">
            <a:off x="1385685" y="4757832"/>
            <a:ext cx="1139833" cy="52123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86F2586-C1D3-6C5F-1BD9-C2A13EAF04C4}"/>
              </a:ext>
            </a:extLst>
          </p:cNvPr>
          <p:cNvSpPr/>
          <p:nvPr/>
        </p:nvSpPr>
        <p:spPr>
          <a:xfrm>
            <a:off x="1439998" y="5819695"/>
            <a:ext cx="4300402" cy="51784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5F92AAE-0EE0-A6AB-901E-822BC89075B8}"/>
              </a:ext>
            </a:extLst>
          </p:cNvPr>
          <p:cNvSpPr/>
          <p:nvPr/>
        </p:nvSpPr>
        <p:spPr>
          <a:xfrm>
            <a:off x="4114800" y="4501191"/>
            <a:ext cx="1625600" cy="3959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4BA6AF5-88CB-7E56-7557-69E104743075}"/>
              </a:ext>
            </a:extLst>
          </p:cNvPr>
          <p:cNvSpPr/>
          <p:nvPr/>
        </p:nvSpPr>
        <p:spPr>
          <a:xfrm>
            <a:off x="1422396" y="6078620"/>
            <a:ext cx="3523780" cy="51784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E9F2D3-E60E-C4BF-108E-8AA02569AD68}"/>
              </a:ext>
            </a:extLst>
          </p:cNvPr>
          <p:cNvSpPr/>
          <p:nvPr/>
        </p:nvSpPr>
        <p:spPr>
          <a:xfrm>
            <a:off x="8166387" y="283074"/>
            <a:ext cx="3298802" cy="210784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EEA1FA-59BF-51FD-2A92-F3997FD86C24}"/>
              </a:ext>
            </a:extLst>
          </p:cNvPr>
          <p:cNvSpPr txBox="1"/>
          <p:nvPr/>
        </p:nvSpPr>
        <p:spPr>
          <a:xfrm>
            <a:off x="7930243" y="636598"/>
            <a:ext cx="3818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Psychological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</a:p>
          <a:p>
            <a:pPr algn="ctr"/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E4294D-7FFD-049D-F8D2-44296DA0831A}"/>
              </a:ext>
            </a:extLst>
          </p:cNvPr>
          <p:cNvSpPr txBox="1"/>
          <p:nvPr/>
        </p:nvSpPr>
        <p:spPr>
          <a:xfrm>
            <a:off x="7802987" y="4357141"/>
            <a:ext cx="3818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Action description</a:t>
            </a:r>
          </a:p>
          <a:p>
            <a:r>
              <a:rPr lang="en-US" altLang="zh-CN" b="1" dirty="0">
                <a:latin typeface="Arial Black" panose="020B0A04020102020204" pitchFamily="34" charset="0"/>
              </a:rPr>
              <a:t>It shows </a:t>
            </a:r>
            <a:r>
              <a:rPr lang="en-US" altLang="zh-CN" b="1" dirty="0" err="1">
                <a:latin typeface="Arial Black" panose="020B0A04020102020204" pitchFamily="34" charset="0"/>
              </a:rPr>
              <a:t>Omoinda's</a:t>
            </a:r>
            <a:r>
              <a:rPr lang="en-US" altLang="zh-CN" b="1" dirty="0">
                <a:latin typeface="Arial Black" panose="020B0A04020102020204" pitchFamily="34" charset="0"/>
              </a:rPr>
              <a:t> bravery and firmness as a woman</a:t>
            </a:r>
          </a:p>
          <a:p>
            <a:endParaRPr lang="en-US" altLang="zh-CN" b="1" dirty="0">
              <a:latin typeface="Arial Black" panose="020B0A04020102020204" pitchFamily="34" charset="0"/>
            </a:endParaRPr>
          </a:p>
          <a:p>
            <a:r>
              <a:rPr lang="en-US" altLang="zh-CN" b="1" dirty="0">
                <a:latin typeface="Arial Black" panose="020B0A04020102020204" pitchFamily="34" charset="0"/>
              </a:rPr>
              <a:t> Oroonoko was touched by his wife's act of devotion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D8761F-DD8B-1852-00CE-8638E1A7C7FF}"/>
              </a:ext>
            </a:extLst>
          </p:cNvPr>
          <p:cNvCxnSpPr/>
          <p:nvPr/>
        </p:nvCxnSpPr>
        <p:spPr>
          <a:xfrm>
            <a:off x="5740400" y="4599709"/>
            <a:ext cx="2027382" cy="297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A1A435-AAEB-C377-00DD-01BB835E03D5}"/>
              </a:ext>
            </a:extLst>
          </p:cNvPr>
          <p:cNvCxnSpPr/>
          <p:nvPr/>
        </p:nvCxnSpPr>
        <p:spPr>
          <a:xfrm flipV="1">
            <a:off x="5828145" y="5819695"/>
            <a:ext cx="1974842" cy="202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A23632-063F-9458-D5C6-0F3CA553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b="22586"/>
          <a:stretch/>
        </p:blipFill>
        <p:spPr>
          <a:xfrm>
            <a:off x="-5491941" y="-243840"/>
            <a:ext cx="12868101" cy="1067335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367C1BB-6EB1-A934-2AF4-CA2B0C02F87A}"/>
              </a:ext>
            </a:extLst>
          </p:cNvPr>
          <p:cNvGrpSpPr/>
          <p:nvPr/>
        </p:nvGrpSpPr>
        <p:grpSpPr>
          <a:xfrm>
            <a:off x="1385685" y="4501191"/>
            <a:ext cx="4354715" cy="2095278"/>
            <a:chOff x="1385685" y="4501191"/>
            <a:chExt cx="4354715" cy="209527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8F780B6-82A5-617E-0DEB-CB9F89132F4C}"/>
                </a:ext>
              </a:extLst>
            </p:cNvPr>
            <p:cNvSpPr/>
            <p:nvPr/>
          </p:nvSpPr>
          <p:spPr>
            <a:xfrm>
              <a:off x="1422396" y="5504817"/>
              <a:ext cx="4300404" cy="5178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392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449AD40-42C5-87B0-A44E-FE367E9847EA}"/>
                </a:ext>
              </a:extLst>
            </p:cNvPr>
            <p:cNvSpPr/>
            <p:nvPr/>
          </p:nvSpPr>
          <p:spPr>
            <a:xfrm rot="254131">
              <a:off x="1385685" y="4757832"/>
              <a:ext cx="1139833" cy="52123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392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86F2586-C1D3-6C5F-1BD9-C2A13EAF04C4}"/>
                </a:ext>
              </a:extLst>
            </p:cNvPr>
            <p:cNvSpPr/>
            <p:nvPr/>
          </p:nvSpPr>
          <p:spPr>
            <a:xfrm>
              <a:off x="1439998" y="5819695"/>
              <a:ext cx="4300402" cy="5178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392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5F92AAE-0EE0-A6AB-901E-822BC89075B8}"/>
                </a:ext>
              </a:extLst>
            </p:cNvPr>
            <p:cNvSpPr/>
            <p:nvPr/>
          </p:nvSpPr>
          <p:spPr>
            <a:xfrm>
              <a:off x="4114800" y="4501191"/>
              <a:ext cx="1625600" cy="3959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392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4BA6AF5-88CB-7E56-7557-69E104743075}"/>
                </a:ext>
              </a:extLst>
            </p:cNvPr>
            <p:cNvSpPr/>
            <p:nvPr/>
          </p:nvSpPr>
          <p:spPr>
            <a:xfrm>
              <a:off x="1422396" y="6078620"/>
              <a:ext cx="3523780" cy="5178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392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E9F2D3-E60E-C4BF-108E-8AA02569AD68}"/>
              </a:ext>
            </a:extLst>
          </p:cNvPr>
          <p:cNvSpPr/>
          <p:nvPr/>
        </p:nvSpPr>
        <p:spPr>
          <a:xfrm>
            <a:off x="8166387" y="283074"/>
            <a:ext cx="3298802" cy="227539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EEA1FA-59BF-51FD-2A92-F3997FD86C24}"/>
              </a:ext>
            </a:extLst>
          </p:cNvPr>
          <p:cNvSpPr txBox="1"/>
          <p:nvPr/>
        </p:nvSpPr>
        <p:spPr>
          <a:xfrm>
            <a:off x="7930243" y="636598"/>
            <a:ext cx="3818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Linguistic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Psychological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Action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</a:p>
          <a:p>
            <a:pPr algn="ctr"/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E4294D-7FFD-049D-F8D2-44296DA0831A}"/>
              </a:ext>
            </a:extLst>
          </p:cNvPr>
          <p:cNvSpPr txBox="1"/>
          <p:nvPr/>
        </p:nvSpPr>
        <p:spPr>
          <a:xfrm>
            <a:off x="7802987" y="4357141"/>
            <a:ext cx="3818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Action description</a:t>
            </a:r>
          </a:p>
          <a:p>
            <a:r>
              <a:rPr lang="en-US" altLang="zh-CN" b="1" dirty="0">
                <a:latin typeface="Arial Black" panose="020B0A04020102020204" pitchFamily="34" charset="0"/>
              </a:rPr>
              <a:t>It shows </a:t>
            </a:r>
            <a:r>
              <a:rPr lang="en-US" altLang="zh-CN" b="1" dirty="0" err="1">
                <a:latin typeface="Arial Black" panose="020B0A04020102020204" pitchFamily="34" charset="0"/>
              </a:rPr>
              <a:t>Omoinda's</a:t>
            </a:r>
            <a:r>
              <a:rPr lang="en-US" altLang="zh-CN" b="1" dirty="0">
                <a:latin typeface="Arial Black" panose="020B0A04020102020204" pitchFamily="34" charset="0"/>
              </a:rPr>
              <a:t> bravery and firmness as a woman</a:t>
            </a:r>
          </a:p>
          <a:p>
            <a:endParaRPr lang="en-US" altLang="zh-CN" b="1" dirty="0">
              <a:latin typeface="Arial Black" panose="020B0A04020102020204" pitchFamily="34" charset="0"/>
            </a:endParaRPr>
          </a:p>
          <a:p>
            <a:r>
              <a:rPr lang="en-US" altLang="zh-CN" b="1" dirty="0">
                <a:latin typeface="Arial Black" panose="020B0A04020102020204" pitchFamily="34" charset="0"/>
              </a:rPr>
              <a:t> Oroonoko was touched by his wife's act of devotion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D8761F-DD8B-1852-00CE-8638E1A7C7FF}"/>
              </a:ext>
            </a:extLst>
          </p:cNvPr>
          <p:cNvCxnSpPr/>
          <p:nvPr/>
        </p:nvCxnSpPr>
        <p:spPr>
          <a:xfrm>
            <a:off x="5740400" y="4599709"/>
            <a:ext cx="2027382" cy="297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A1A435-AAEB-C377-00DD-01BB835E03D5}"/>
              </a:ext>
            </a:extLst>
          </p:cNvPr>
          <p:cNvCxnSpPr/>
          <p:nvPr/>
        </p:nvCxnSpPr>
        <p:spPr>
          <a:xfrm flipV="1">
            <a:off x="5828145" y="5819695"/>
            <a:ext cx="1974842" cy="202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8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箭头: 右 15">
            <a:extLst>
              <a:ext uri="{FF2B5EF4-FFF2-40B4-BE49-F238E27FC236}">
                <a16:creationId xmlns:a16="http://schemas.microsoft.com/office/drawing/2014/main" id="{A6FCCF9E-56E2-19B7-18AE-4EC28FDA14CB}"/>
              </a:ext>
            </a:extLst>
          </p:cNvPr>
          <p:cNvSpPr/>
          <p:nvPr/>
        </p:nvSpPr>
        <p:spPr>
          <a:xfrm>
            <a:off x="5342758" y="2467849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7F7F7F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DEDB0B-3028-A9EC-7D4D-F8FFDD49B4CC}"/>
              </a:ext>
            </a:extLst>
          </p:cNvPr>
          <p:cNvSpPr/>
          <p:nvPr/>
        </p:nvSpPr>
        <p:spPr>
          <a:xfrm>
            <a:off x="5342758" y="4295185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576157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10423D-3EE9-8192-81A7-192E1A7E1C8D}"/>
              </a:ext>
            </a:extLst>
          </p:cNvPr>
          <p:cNvSpPr/>
          <p:nvPr/>
        </p:nvSpPr>
        <p:spPr>
          <a:xfrm>
            <a:off x="2976284" y="718347"/>
            <a:ext cx="6272882" cy="605350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E3714A2-B4E0-747B-0B7B-D50B38F651B3}"/>
              </a:ext>
            </a:extLst>
          </p:cNvPr>
          <p:cNvGrpSpPr/>
          <p:nvPr/>
        </p:nvGrpSpPr>
        <p:grpSpPr>
          <a:xfrm>
            <a:off x="6478286" y="4092850"/>
            <a:ext cx="5127499" cy="1293068"/>
            <a:chOff x="6478286" y="4092850"/>
            <a:chExt cx="5127499" cy="129306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DE70B64-0D0F-DEF8-EC77-1B6975E42DA7}"/>
                </a:ext>
              </a:extLst>
            </p:cNvPr>
            <p:cNvSpPr/>
            <p:nvPr/>
          </p:nvSpPr>
          <p:spPr>
            <a:xfrm>
              <a:off x="6478286" y="4092850"/>
              <a:ext cx="4888959" cy="1293068"/>
            </a:xfrm>
            <a:prstGeom prst="roundRect">
              <a:avLst/>
            </a:prstGeom>
            <a:solidFill>
              <a:srgbClr val="576157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196F11A-182D-0247-3664-408CB550DA28}"/>
                </a:ext>
              </a:extLst>
            </p:cNvPr>
            <p:cNvSpPr txBox="1"/>
            <p:nvPr/>
          </p:nvSpPr>
          <p:spPr>
            <a:xfrm>
              <a:off x="6606417" y="4521273"/>
              <a:ext cx="499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The novel's unique writing technique </a:t>
              </a:r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B702707-CD5C-C3D8-C899-D3AF53480BFE}"/>
              </a:ext>
            </a:extLst>
          </p:cNvPr>
          <p:cNvSpPr/>
          <p:nvPr/>
        </p:nvSpPr>
        <p:spPr>
          <a:xfrm>
            <a:off x="824755" y="3967568"/>
            <a:ext cx="4303058" cy="2275399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EC67C3-1198-8903-A4ED-B6F9E9887E4A}"/>
              </a:ext>
            </a:extLst>
          </p:cNvPr>
          <p:cNvSpPr txBox="1"/>
          <p:nvPr/>
        </p:nvSpPr>
        <p:spPr>
          <a:xfrm>
            <a:off x="1129554" y="4211642"/>
            <a:ext cx="3818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parts: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inguistic</a:t>
            </a:r>
            <a:r>
              <a:rPr lang="en-US" altLang="zh-CN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altLang="zh-CN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pitchFamily="34" charset="0"/>
              </a:rPr>
              <a:t>description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Expressions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Psychological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Action description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Exaggeration</a:t>
            </a:r>
          </a:p>
          <a:p>
            <a:pPr algn="ctr"/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9B22C72-8A06-7069-F431-D407F2B7E615}"/>
              </a:ext>
            </a:extLst>
          </p:cNvPr>
          <p:cNvSpPr/>
          <p:nvPr/>
        </p:nvSpPr>
        <p:spPr>
          <a:xfrm>
            <a:off x="824755" y="2135932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3E65B1E-36F2-9A84-EE59-121E61731D19}"/>
              </a:ext>
            </a:extLst>
          </p:cNvPr>
          <p:cNvSpPr/>
          <p:nvPr/>
        </p:nvSpPr>
        <p:spPr>
          <a:xfrm>
            <a:off x="6478286" y="2135932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4D0F8A-78E6-21FF-B8EF-59F89826098D}"/>
              </a:ext>
            </a:extLst>
          </p:cNvPr>
          <p:cNvSpPr txBox="1"/>
          <p:nvPr/>
        </p:nvSpPr>
        <p:spPr>
          <a:xfrm>
            <a:off x="1667435" y="259780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F735CB-BE4C-DE4D-0119-9AAB43AE2356}"/>
              </a:ext>
            </a:extLst>
          </p:cNvPr>
          <p:cNvSpPr txBox="1"/>
          <p:nvPr/>
        </p:nvSpPr>
        <p:spPr>
          <a:xfrm>
            <a:off x="7247409" y="2597800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0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93A149F2-3012-56CF-5461-E7C51221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87" y="403412"/>
            <a:ext cx="3881869" cy="62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588D764-8B3E-F8DE-75B9-ECD49F7D777F}"/>
              </a:ext>
            </a:extLst>
          </p:cNvPr>
          <p:cNvGrpSpPr/>
          <p:nvPr/>
        </p:nvGrpSpPr>
        <p:grpSpPr>
          <a:xfrm>
            <a:off x="696051" y="480073"/>
            <a:ext cx="5127499" cy="1293068"/>
            <a:chOff x="6478286" y="4092850"/>
            <a:chExt cx="5127499" cy="129306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1A7E724-43B3-8A8E-47BA-BF1A06776FFD}"/>
                </a:ext>
              </a:extLst>
            </p:cNvPr>
            <p:cNvSpPr/>
            <p:nvPr/>
          </p:nvSpPr>
          <p:spPr>
            <a:xfrm>
              <a:off x="6478286" y="4092850"/>
              <a:ext cx="4888959" cy="1293068"/>
            </a:xfrm>
            <a:prstGeom prst="roundRect">
              <a:avLst/>
            </a:prstGeom>
            <a:solidFill>
              <a:srgbClr val="576157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ACED38B-09D5-768E-B1FD-A92EC521EF30}"/>
                </a:ext>
              </a:extLst>
            </p:cNvPr>
            <p:cNvSpPr txBox="1"/>
            <p:nvPr/>
          </p:nvSpPr>
          <p:spPr>
            <a:xfrm>
              <a:off x="6606417" y="4521273"/>
              <a:ext cx="499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The novel's unique writing technique 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A940004-11DE-574D-A48E-6BCA8C619E0E}"/>
              </a:ext>
            </a:extLst>
          </p:cNvPr>
          <p:cNvSpPr/>
          <p:nvPr/>
        </p:nvSpPr>
        <p:spPr>
          <a:xfrm>
            <a:off x="7171765" y="403412"/>
            <a:ext cx="3962400" cy="6248400"/>
          </a:xfrm>
          <a:prstGeom prst="rect">
            <a:avLst/>
          </a:prstGeom>
          <a:solidFill>
            <a:srgbClr val="D9D9D9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B376BD-773A-110E-5949-417AEC772443}"/>
              </a:ext>
            </a:extLst>
          </p:cNvPr>
          <p:cNvSpPr txBox="1"/>
          <p:nvPr/>
        </p:nvSpPr>
        <p:spPr>
          <a:xfrm>
            <a:off x="489863" y="2496624"/>
            <a:ext cx="6212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 question: </a:t>
            </a:r>
          </a:p>
          <a:p>
            <a:r>
              <a:rPr lang="en-US" altLang="zh-CN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By what we have summarized before</a:t>
            </a:r>
          </a:p>
          <a:p>
            <a:r>
              <a:rPr lang="en-US" altLang="zh-CN" sz="24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What makes the reader feel as if he were on the spot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, following the hero's emotional ups and downs.</a:t>
            </a:r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as if the joys and sorrows were happening to him? </a:t>
            </a:r>
          </a:p>
          <a:p>
            <a:endParaRPr lang="zh-CN" alt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1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5BD4A09E-E3E4-B0C8-BE38-EC8FA713BC9F}"/>
              </a:ext>
            </a:extLst>
          </p:cNvPr>
          <p:cNvSpPr/>
          <p:nvPr/>
        </p:nvSpPr>
        <p:spPr>
          <a:xfrm>
            <a:off x="0" y="1403834"/>
            <a:ext cx="12192000" cy="5454166"/>
          </a:xfrm>
          <a:prstGeom prst="triangle">
            <a:avLst>
              <a:gd name="adj" fmla="val 99247"/>
            </a:avLst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88D764-8B3E-F8DE-75B9-ECD49F7D777F}"/>
              </a:ext>
            </a:extLst>
          </p:cNvPr>
          <p:cNvGrpSpPr/>
          <p:nvPr/>
        </p:nvGrpSpPr>
        <p:grpSpPr>
          <a:xfrm>
            <a:off x="696051" y="480073"/>
            <a:ext cx="5127499" cy="1293068"/>
            <a:chOff x="6478286" y="4092850"/>
            <a:chExt cx="5127499" cy="129306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1A7E724-43B3-8A8E-47BA-BF1A06776FFD}"/>
                </a:ext>
              </a:extLst>
            </p:cNvPr>
            <p:cNvSpPr/>
            <p:nvPr/>
          </p:nvSpPr>
          <p:spPr>
            <a:xfrm>
              <a:off x="6478286" y="4092850"/>
              <a:ext cx="4888959" cy="1293068"/>
            </a:xfrm>
            <a:prstGeom prst="roundRect">
              <a:avLst/>
            </a:prstGeom>
            <a:solidFill>
              <a:srgbClr val="576157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ACED38B-09D5-768E-B1FD-A92EC521EF30}"/>
                </a:ext>
              </a:extLst>
            </p:cNvPr>
            <p:cNvSpPr txBox="1"/>
            <p:nvPr/>
          </p:nvSpPr>
          <p:spPr>
            <a:xfrm>
              <a:off x="6606417" y="4521273"/>
              <a:ext cx="499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The novel's unique writing technique 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AB376BD-773A-110E-5949-417AEC772443}"/>
              </a:ext>
            </a:extLst>
          </p:cNvPr>
          <p:cNvSpPr txBox="1"/>
          <p:nvPr/>
        </p:nvSpPr>
        <p:spPr>
          <a:xfrm>
            <a:off x="489863" y="2496624"/>
            <a:ext cx="621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chemeClr val="accent3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The answer is that the author describes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details in many aspects </a:t>
            </a:r>
            <a:r>
              <a:rPr lang="zh-CN" altLang="en-US" sz="2400" b="1" i="0" dirty="0">
                <a:solidFill>
                  <a:schemeClr val="accent3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，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f</a:t>
            </a:r>
            <a:r>
              <a:rPr lang="en-US" altLang="zh-CN" sz="2400" b="1" i="0" dirty="0">
                <a:solidFill>
                  <a:schemeClr val="accent3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rom the point of view of an observer on the spot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D0D32E-477B-67B0-00FC-498E9A32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51" y="1706251"/>
            <a:ext cx="8642996" cy="69075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9A20B-15F9-528A-42BF-66E5F2CFCCCF}"/>
              </a:ext>
            </a:extLst>
          </p:cNvPr>
          <p:cNvSpPr txBox="1"/>
          <p:nvPr/>
        </p:nvSpPr>
        <p:spPr>
          <a:xfrm>
            <a:off x="4380104" y="5160013"/>
            <a:ext cx="20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 Black" panose="020B0A04020102020204" pitchFamily="34" charset="0"/>
              </a:rPr>
              <a:t>details</a:t>
            </a:r>
            <a:endParaRPr lang="zh-CN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5CC39C-F012-0F13-F093-6D711ADBEFA1}"/>
              </a:ext>
            </a:extLst>
          </p:cNvPr>
          <p:cNvSpPr txBox="1"/>
          <p:nvPr/>
        </p:nvSpPr>
        <p:spPr>
          <a:xfrm>
            <a:off x="6390238" y="4282851"/>
            <a:ext cx="2567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 Black" panose="020B0A04020102020204" pitchFamily="34" charset="0"/>
              </a:rPr>
              <a:t>empathy</a:t>
            </a:r>
            <a:endParaRPr lang="zh-CN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E4850-FAEE-64E5-8213-6344C46128B9}"/>
              </a:ext>
            </a:extLst>
          </p:cNvPr>
          <p:cNvSpPr txBox="1"/>
          <p:nvPr/>
        </p:nvSpPr>
        <p:spPr>
          <a:xfrm>
            <a:off x="8674199" y="2930216"/>
            <a:ext cx="4336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 Black" panose="020B0A04020102020204" pitchFamily="34" charset="0"/>
              </a:rPr>
              <a:t>Impressive characters</a:t>
            </a:r>
            <a:endParaRPr lang="zh-CN" altLang="en-US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5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35E44E-7750-8E15-AF2E-8F6E94F5BBD7}"/>
              </a:ext>
            </a:extLst>
          </p:cNvPr>
          <p:cNvSpPr/>
          <p:nvPr/>
        </p:nvSpPr>
        <p:spPr>
          <a:xfrm>
            <a:off x="824755" y="2135932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C8C6FA-4A53-5FFD-BABF-6A502D63FE1F}"/>
              </a:ext>
            </a:extLst>
          </p:cNvPr>
          <p:cNvSpPr/>
          <p:nvPr/>
        </p:nvSpPr>
        <p:spPr>
          <a:xfrm>
            <a:off x="824755" y="4092850"/>
            <a:ext cx="4303056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D6325C-B2DA-C889-CC28-79F66CAA5303}"/>
              </a:ext>
            </a:extLst>
          </p:cNvPr>
          <p:cNvSpPr/>
          <p:nvPr/>
        </p:nvSpPr>
        <p:spPr>
          <a:xfrm>
            <a:off x="6478286" y="2135932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6FCCF9E-56E2-19B7-18AE-4EC28FDA14CB}"/>
              </a:ext>
            </a:extLst>
          </p:cNvPr>
          <p:cNvSpPr/>
          <p:nvPr/>
        </p:nvSpPr>
        <p:spPr>
          <a:xfrm>
            <a:off x="5342758" y="2467849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7F7F7F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DEDB0B-3028-A9EC-7D4D-F8FFDD49B4CC}"/>
              </a:ext>
            </a:extLst>
          </p:cNvPr>
          <p:cNvSpPr/>
          <p:nvPr/>
        </p:nvSpPr>
        <p:spPr>
          <a:xfrm>
            <a:off x="5342758" y="4295185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576157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10423D-3EE9-8192-81A7-192E1A7E1C8D}"/>
              </a:ext>
            </a:extLst>
          </p:cNvPr>
          <p:cNvSpPr/>
          <p:nvPr/>
        </p:nvSpPr>
        <p:spPr>
          <a:xfrm>
            <a:off x="2976284" y="718347"/>
            <a:ext cx="6272882" cy="605350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C8812-542D-67FF-0E8A-84A5FB85A632}"/>
              </a:ext>
            </a:extLst>
          </p:cNvPr>
          <p:cNvSpPr txBox="1"/>
          <p:nvPr/>
        </p:nvSpPr>
        <p:spPr>
          <a:xfrm>
            <a:off x="1667435" y="4521273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6F11A-182D-0247-3664-408CB550DA28}"/>
              </a:ext>
            </a:extLst>
          </p:cNvPr>
          <p:cNvSpPr txBox="1"/>
          <p:nvPr/>
        </p:nvSpPr>
        <p:spPr>
          <a:xfrm>
            <a:off x="6606417" y="4521273"/>
            <a:ext cx="499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novel's unique writing technique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0DB03-0010-E234-54BC-D2CD55E12170}"/>
              </a:ext>
            </a:extLst>
          </p:cNvPr>
          <p:cNvSpPr txBox="1"/>
          <p:nvPr/>
        </p:nvSpPr>
        <p:spPr>
          <a:xfrm>
            <a:off x="1667435" y="259780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C3DE8-9ABC-A7CB-7B32-0C46AC1A4AEF}"/>
              </a:ext>
            </a:extLst>
          </p:cNvPr>
          <p:cNvSpPr txBox="1"/>
          <p:nvPr/>
        </p:nvSpPr>
        <p:spPr>
          <a:xfrm>
            <a:off x="7247409" y="2597800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0FF265-B122-27E7-CA55-0E8B6B401C2C}"/>
              </a:ext>
            </a:extLst>
          </p:cNvPr>
          <p:cNvSpPr txBox="1"/>
          <p:nvPr/>
        </p:nvSpPr>
        <p:spPr>
          <a:xfrm>
            <a:off x="824182" y="908496"/>
            <a:ext cx="499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novel's unique writing technique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612443-4324-CAD1-53C9-DA65C618AF74}"/>
              </a:ext>
            </a:extLst>
          </p:cNvPr>
          <p:cNvGrpSpPr/>
          <p:nvPr/>
        </p:nvGrpSpPr>
        <p:grpSpPr>
          <a:xfrm>
            <a:off x="6606417" y="4092850"/>
            <a:ext cx="5054573" cy="1293068"/>
            <a:chOff x="12388652" y="7705627"/>
            <a:chExt cx="5054573" cy="129306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EAED997-D68B-1544-92A8-7013E0F985EF}"/>
                </a:ext>
              </a:extLst>
            </p:cNvPr>
            <p:cNvSpPr/>
            <p:nvPr/>
          </p:nvSpPr>
          <p:spPr>
            <a:xfrm>
              <a:off x="12388652" y="7705627"/>
              <a:ext cx="4888959" cy="1293068"/>
            </a:xfrm>
            <a:prstGeom prst="roundRect">
              <a:avLst/>
            </a:prstGeom>
            <a:solidFill>
              <a:srgbClr val="576157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97FCB4D-014B-A0D4-2103-D9EA7D6D2FC0}"/>
                </a:ext>
              </a:extLst>
            </p:cNvPr>
            <p:cNvSpPr txBox="1"/>
            <p:nvPr/>
          </p:nvSpPr>
          <p:spPr>
            <a:xfrm>
              <a:off x="12443857" y="8134050"/>
              <a:ext cx="499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The novel's unique writing technique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95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61CA91-FE1D-4A8F-920C-E4F9136C5CC4}"/>
              </a:ext>
            </a:extLst>
          </p:cNvPr>
          <p:cNvSpPr/>
          <p:nvPr/>
        </p:nvSpPr>
        <p:spPr>
          <a:xfrm>
            <a:off x="569668" y="2528862"/>
            <a:ext cx="1192305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mbassy BT" panose="03030602040507090C03" pitchFamily="66" charset="0"/>
              </a:rPr>
              <a:t>Thank you for your attention</a:t>
            </a:r>
            <a:r>
              <a:rPr lang="zh-CN" altLang="en-US" sz="88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mbassy BT" panose="03030602040507090C03" pitchFamily="66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9661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E769EC9-D33F-CC85-E747-325FC89E6617}"/>
              </a:ext>
            </a:extLst>
          </p:cNvPr>
          <p:cNvSpPr/>
          <p:nvPr/>
        </p:nvSpPr>
        <p:spPr>
          <a:xfrm>
            <a:off x="696435" y="458411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CC420F-CCF8-AF8A-1BA2-59C0FE000F0E}"/>
              </a:ext>
            </a:extLst>
          </p:cNvPr>
          <p:cNvSpPr txBox="1"/>
          <p:nvPr/>
        </p:nvSpPr>
        <p:spPr>
          <a:xfrm>
            <a:off x="1539115" y="920279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0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DB6EB3-D5BA-DB63-BD7C-6CEF1039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46" y="0"/>
            <a:ext cx="864250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5A61DC-731F-DCB7-F7BC-718241DA559A}"/>
              </a:ext>
            </a:extLst>
          </p:cNvPr>
          <p:cNvSpPr txBox="1"/>
          <p:nvPr/>
        </p:nvSpPr>
        <p:spPr>
          <a:xfrm>
            <a:off x="1280317" y="802373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562B2C-9680-78E6-05C8-A5F879BC5832}"/>
              </a:ext>
            </a:extLst>
          </p:cNvPr>
          <p:cNvSpPr/>
          <p:nvPr/>
        </p:nvSpPr>
        <p:spPr>
          <a:xfrm>
            <a:off x="6394126" y="1955615"/>
            <a:ext cx="3397296" cy="2029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B8688EE-7A65-F814-8880-E3BE29C94B7B}"/>
              </a:ext>
            </a:extLst>
          </p:cNvPr>
          <p:cNvSpPr/>
          <p:nvPr/>
        </p:nvSpPr>
        <p:spPr>
          <a:xfrm>
            <a:off x="437637" y="331274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53F8E5-2B73-D1D3-36C5-638E10E5B780}"/>
              </a:ext>
            </a:extLst>
          </p:cNvPr>
          <p:cNvSpPr txBox="1"/>
          <p:nvPr/>
        </p:nvSpPr>
        <p:spPr>
          <a:xfrm>
            <a:off x="1280317" y="79314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2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FBC85-C615-139A-264B-289EAAC3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3" y="0"/>
            <a:ext cx="9193014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123B12-E0CF-622F-D8BF-AF5381B24B1B}"/>
              </a:ext>
            </a:extLst>
          </p:cNvPr>
          <p:cNvSpPr/>
          <p:nvPr/>
        </p:nvSpPr>
        <p:spPr>
          <a:xfrm>
            <a:off x="6440847" y="3784415"/>
            <a:ext cx="3410645" cy="2522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7D41D70-0D75-C2A6-E5E9-E3F21E85E5DF}"/>
              </a:ext>
            </a:extLst>
          </p:cNvPr>
          <p:cNvSpPr/>
          <p:nvPr/>
        </p:nvSpPr>
        <p:spPr>
          <a:xfrm>
            <a:off x="696435" y="458411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013E3B-9BDF-13C1-5441-50AD69BB92A9}"/>
              </a:ext>
            </a:extLst>
          </p:cNvPr>
          <p:cNvSpPr txBox="1"/>
          <p:nvPr/>
        </p:nvSpPr>
        <p:spPr>
          <a:xfrm>
            <a:off x="1539115" y="920279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3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69C1DC8-2214-72B9-32CF-74613982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42" y="0"/>
            <a:ext cx="8824716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047B550-4348-BC99-4A3E-17D2002C9D02}"/>
              </a:ext>
            </a:extLst>
          </p:cNvPr>
          <p:cNvSpPr/>
          <p:nvPr/>
        </p:nvSpPr>
        <p:spPr>
          <a:xfrm>
            <a:off x="6514266" y="1241448"/>
            <a:ext cx="3530785" cy="2576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114AFD-18B9-FA1C-5A67-B75AF05B7EBE}"/>
              </a:ext>
            </a:extLst>
          </p:cNvPr>
          <p:cNvSpPr/>
          <p:nvPr/>
        </p:nvSpPr>
        <p:spPr>
          <a:xfrm>
            <a:off x="696435" y="458411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A9612C-9399-7C9E-662F-2BDAD596B7AF}"/>
              </a:ext>
            </a:extLst>
          </p:cNvPr>
          <p:cNvSpPr txBox="1"/>
          <p:nvPr/>
        </p:nvSpPr>
        <p:spPr>
          <a:xfrm>
            <a:off x="1539115" y="920279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05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33AC56-0010-9BF9-CAEB-8C8A05D1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62" y="0"/>
            <a:ext cx="872887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756551-6646-A93F-5BF8-402383892C45}"/>
              </a:ext>
            </a:extLst>
          </p:cNvPr>
          <p:cNvSpPr/>
          <p:nvPr/>
        </p:nvSpPr>
        <p:spPr>
          <a:xfrm>
            <a:off x="6407475" y="977809"/>
            <a:ext cx="3437343" cy="1457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DD2C99-B285-3C33-0632-00C868A697BC}"/>
              </a:ext>
            </a:extLst>
          </p:cNvPr>
          <p:cNvSpPr/>
          <p:nvPr/>
        </p:nvSpPr>
        <p:spPr>
          <a:xfrm>
            <a:off x="6407475" y="2556316"/>
            <a:ext cx="3530785" cy="1457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97CABE-CA1F-8B7F-911F-EA4708908076}"/>
              </a:ext>
            </a:extLst>
          </p:cNvPr>
          <p:cNvSpPr/>
          <p:nvPr/>
        </p:nvSpPr>
        <p:spPr>
          <a:xfrm>
            <a:off x="6387452" y="4134824"/>
            <a:ext cx="3530785" cy="1745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90BFF5-CBC0-28FD-5B58-CD466919698D}"/>
              </a:ext>
            </a:extLst>
          </p:cNvPr>
          <p:cNvSpPr/>
          <p:nvPr/>
        </p:nvSpPr>
        <p:spPr>
          <a:xfrm>
            <a:off x="696435" y="458411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007A40-6610-3D83-B1DC-94001C243A92}"/>
              </a:ext>
            </a:extLst>
          </p:cNvPr>
          <p:cNvSpPr txBox="1"/>
          <p:nvPr/>
        </p:nvSpPr>
        <p:spPr>
          <a:xfrm>
            <a:off x="1539115" y="920279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1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122B8D-09ED-3756-9268-E5D5B721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03" y="0"/>
            <a:ext cx="852881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6761AD-0964-3268-9009-A3395A27F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57" y="2210937"/>
            <a:ext cx="3592985" cy="21426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352246-2BBF-FC72-233F-9AC76A7F3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59" y="-95535"/>
            <a:ext cx="402972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3915CA-45A9-2D8A-6C15-269F6A9C5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277" y="5213445"/>
            <a:ext cx="3590855" cy="13308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4C415A-E3A4-7C2E-7A9C-837A345014E1}"/>
              </a:ext>
            </a:extLst>
          </p:cNvPr>
          <p:cNvSpPr txBox="1"/>
          <p:nvPr/>
        </p:nvSpPr>
        <p:spPr>
          <a:xfrm>
            <a:off x="8552329" y="885541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16E263B-8AEB-8E40-3896-54391C82C694}"/>
              </a:ext>
            </a:extLst>
          </p:cNvPr>
          <p:cNvSpPr/>
          <p:nvPr/>
        </p:nvSpPr>
        <p:spPr>
          <a:xfrm>
            <a:off x="7402035" y="395658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20D10F-C35E-5E78-A443-29982CDB353B}"/>
              </a:ext>
            </a:extLst>
          </p:cNvPr>
          <p:cNvSpPr txBox="1"/>
          <p:nvPr/>
        </p:nvSpPr>
        <p:spPr>
          <a:xfrm>
            <a:off x="8244715" y="857526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3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35E44E-7750-8E15-AF2E-8F6E94F5BBD7}"/>
              </a:ext>
            </a:extLst>
          </p:cNvPr>
          <p:cNvSpPr/>
          <p:nvPr/>
        </p:nvSpPr>
        <p:spPr>
          <a:xfrm>
            <a:off x="824755" y="2135932"/>
            <a:ext cx="4303056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C8C6FA-4A53-5FFD-BABF-6A502D63FE1F}"/>
              </a:ext>
            </a:extLst>
          </p:cNvPr>
          <p:cNvSpPr/>
          <p:nvPr/>
        </p:nvSpPr>
        <p:spPr>
          <a:xfrm>
            <a:off x="824755" y="4092850"/>
            <a:ext cx="4303056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DE70B64-0D0F-DEF8-EC77-1B6975E42DA7}"/>
              </a:ext>
            </a:extLst>
          </p:cNvPr>
          <p:cNvSpPr/>
          <p:nvPr/>
        </p:nvSpPr>
        <p:spPr>
          <a:xfrm>
            <a:off x="6478286" y="4092850"/>
            <a:ext cx="4888959" cy="1293068"/>
          </a:xfrm>
          <a:prstGeom prst="roundRect">
            <a:avLst/>
          </a:prstGeom>
          <a:solidFill>
            <a:srgbClr val="576157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6FCCF9E-56E2-19B7-18AE-4EC28FDA14CB}"/>
              </a:ext>
            </a:extLst>
          </p:cNvPr>
          <p:cNvSpPr/>
          <p:nvPr/>
        </p:nvSpPr>
        <p:spPr>
          <a:xfrm>
            <a:off x="5342758" y="2467849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7F7F7F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DEDB0B-3028-A9EC-7D4D-F8FFDD49B4CC}"/>
              </a:ext>
            </a:extLst>
          </p:cNvPr>
          <p:cNvSpPr/>
          <p:nvPr/>
        </p:nvSpPr>
        <p:spPr>
          <a:xfrm>
            <a:off x="5342758" y="4295185"/>
            <a:ext cx="1048712" cy="712426"/>
          </a:xfrm>
          <a:prstGeom prst="rightArrow">
            <a:avLst>
              <a:gd name="adj1" fmla="val 50000"/>
              <a:gd name="adj2" fmla="val 52179"/>
            </a:avLst>
          </a:prstGeom>
          <a:solidFill>
            <a:srgbClr val="576157"/>
          </a:solidFill>
          <a:ln>
            <a:noFill/>
          </a:ln>
          <a:effectLst>
            <a:glow rad="101600">
              <a:schemeClr val="accent6">
                <a:lumMod val="50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10423D-3EE9-8192-81A7-192E1A7E1C8D}"/>
              </a:ext>
            </a:extLst>
          </p:cNvPr>
          <p:cNvSpPr/>
          <p:nvPr/>
        </p:nvSpPr>
        <p:spPr>
          <a:xfrm>
            <a:off x="2976284" y="718347"/>
            <a:ext cx="6272882" cy="605350"/>
          </a:xfrm>
          <a:prstGeom prst="roundRect">
            <a:avLst/>
          </a:prstGeom>
          <a:solidFill>
            <a:srgbClr val="D5D9D5"/>
          </a:solidFill>
          <a:ln>
            <a:noFill/>
          </a:ln>
          <a:effectLst>
            <a:glow rad="228600">
              <a:schemeClr val="accent6">
                <a:lumMod val="75000"/>
                <a:alpha val="40000"/>
              </a:schemeClr>
            </a:glow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Analysis of selected passages in 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Oroonoko killing his wife 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(P218-P228)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C8812-542D-67FF-0E8A-84A5FB85A632}"/>
              </a:ext>
            </a:extLst>
          </p:cNvPr>
          <p:cNvSpPr txBox="1"/>
          <p:nvPr/>
        </p:nvSpPr>
        <p:spPr>
          <a:xfrm>
            <a:off x="1667435" y="4521273"/>
            <a:ext cx="38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Eye-catching parts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6F11A-182D-0247-3664-408CB550DA28}"/>
              </a:ext>
            </a:extLst>
          </p:cNvPr>
          <p:cNvSpPr txBox="1"/>
          <p:nvPr/>
        </p:nvSpPr>
        <p:spPr>
          <a:xfrm>
            <a:off x="6606417" y="4521273"/>
            <a:ext cx="499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novel's unique writing technique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0DB03-0010-E234-54BC-D2CD55E12170}"/>
              </a:ext>
            </a:extLst>
          </p:cNvPr>
          <p:cNvSpPr txBox="1"/>
          <p:nvPr/>
        </p:nvSpPr>
        <p:spPr>
          <a:xfrm>
            <a:off x="1667435" y="259780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What do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read?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C3DE8-9ABC-A7CB-7B32-0C46AC1A4AEF}"/>
              </a:ext>
            </a:extLst>
          </p:cNvPr>
          <p:cNvSpPr txBox="1"/>
          <p:nvPr/>
        </p:nvSpPr>
        <p:spPr>
          <a:xfrm>
            <a:off x="7247409" y="2597800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935D593-3A6D-CBFB-082B-D9E79E909877}"/>
              </a:ext>
            </a:extLst>
          </p:cNvPr>
          <p:cNvSpPr/>
          <p:nvPr/>
        </p:nvSpPr>
        <p:spPr>
          <a:xfrm>
            <a:off x="6478286" y="2118616"/>
            <a:ext cx="4888959" cy="129306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4AC849-A048-9254-BD45-B65B11092B79}"/>
              </a:ext>
            </a:extLst>
          </p:cNvPr>
          <p:cNvSpPr txBox="1"/>
          <p:nvPr/>
        </p:nvSpPr>
        <p:spPr>
          <a:xfrm>
            <a:off x="7247409" y="2580484"/>
            <a:ext cx="32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What can we relate to?</a:t>
            </a:r>
            <a:endParaRPr lang="zh-CN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9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536</Words>
  <Application>Microsoft Macintosh PowerPoint</Application>
  <PresentationFormat>宽屏</PresentationFormat>
  <Paragraphs>114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Embassy BT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Liuwt007@outlook.com</dc:creator>
  <cp:lastModifiedBy>Jingyue Wu</cp:lastModifiedBy>
  <cp:revision>11</cp:revision>
  <dcterms:created xsi:type="dcterms:W3CDTF">2022-09-16T10:07:16Z</dcterms:created>
  <dcterms:modified xsi:type="dcterms:W3CDTF">2023-10-16T12:02:39Z</dcterms:modified>
</cp:coreProperties>
</file>